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66" r:id="rId1"/>
  </p:sldMasterIdLst>
  <p:sldIdLst>
    <p:sldId id="256" r:id="rId2"/>
    <p:sldId id="257" r:id="rId3"/>
    <p:sldId id="259" r:id="rId4"/>
    <p:sldId id="266" r:id="rId5"/>
    <p:sldId id="267" r:id="rId6"/>
    <p:sldId id="268" r:id="rId7"/>
    <p:sldId id="258" r:id="rId8"/>
    <p:sldId id="260" r:id="rId9"/>
    <p:sldId id="262" r:id="rId10"/>
    <p:sldId id="263" r:id="rId11"/>
    <p:sldId id="264" r:id="rId12"/>
    <p:sldId id="265" r:id="rId13"/>
    <p:sldId id="261"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00"/>
    <p:restoredTop sz="95000"/>
  </p:normalViewPr>
  <p:slideViewPr>
    <p:cSldViewPr snapToGrid="0" snapToObjects="1">
      <p:cViewPr varScale="1">
        <p:scale>
          <a:sx n="88" d="100"/>
          <a:sy n="88" d="100"/>
        </p:scale>
        <p:origin x="138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102240" y="2386744"/>
            <a:ext cx="6939520" cy="1645920"/>
          </a:xfrm>
          <a:solidFill>
            <a:srgbClr val="FFFFFF"/>
          </a:solidFill>
          <a:ln w="38100">
            <a:solidFill>
              <a:srgbClr val="404040"/>
            </a:solidFill>
          </a:ln>
        </p:spPr>
        <p:txBody>
          <a:bodyPr lIns="274320" rIns="274320" anchor="ctr" anchorCtr="1">
            <a:normAutofit/>
          </a:bodyPr>
          <a:lstStyle>
            <a:lvl1pPr algn="ctr">
              <a:defRPr sz="35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021396" y="4352544"/>
            <a:ext cx="5101209" cy="1239894"/>
          </a:xfrm>
          <a:noFill/>
        </p:spPr>
        <p:txBody>
          <a:bodyPr>
            <a:normAutofit/>
          </a:bodyPr>
          <a:lstStyle>
            <a:lvl1pPr marL="0" indent="0" algn="ctr">
              <a:buNone/>
              <a:defRPr sz="1900">
                <a:solidFill>
                  <a:schemeClr val="tx1">
                    <a:lumMod val="75000"/>
                    <a:lumOff val="25000"/>
                  </a:schemeClr>
                </a:solidFill>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D196A94-EE67-0344-8BEE-DE6E426DA596}" type="datetimeFigureOut">
              <a:rPr lang="en-US" smtClean="0"/>
              <a:t>1/15/20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62160999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196A94-EE67-0344-8BEE-DE6E426DA596}"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993154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937260"/>
            <a:ext cx="1053966"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06046" y="937260"/>
            <a:ext cx="4716174"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196A94-EE67-0344-8BEE-DE6E426DA596}"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367138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196A94-EE67-0344-8BEE-DE6E426DA596}" type="datetimeFigureOut">
              <a:rPr lang="en-US" smtClean="0"/>
              <a:t>1/15/20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345749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106424" y="2386744"/>
            <a:ext cx="6940296" cy="1645920"/>
          </a:xfrm>
          <a:solidFill>
            <a:srgbClr val="FFFFFF"/>
          </a:solidFill>
          <a:ln w="38100">
            <a:solidFill>
              <a:srgbClr val="404040"/>
            </a:solidFill>
          </a:ln>
        </p:spPr>
        <p:txBody>
          <a:bodyPr lIns="274320" rIns="274320" anchor="ctr" anchorCtr="1">
            <a:normAutofit/>
          </a:bodyPr>
          <a:lstStyle>
            <a:lvl1pPr>
              <a:defRPr sz="35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021396" y="4352465"/>
            <a:ext cx="5101209" cy="1265082"/>
          </a:xfrm>
        </p:spPr>
        <p:txBody>
          <a:bodyPr anchor="t" anchorCtr="1">
            <a:normAutofit/>
          </a:bodyPr>
          <a:lstStyle>
            <a:lvl1pPr marL="0" indent="0">
              <a:buNone/>
              <a:defRPr sz="1900">
                <a:solidFill>
                  <a:schemeClr val="tx1"/>
                </a:solidFill>
              </a:defRPr>
            </a:lvl1pPr>
            <a:lvl2pPr marL="457200" indent="0">
              <a:buNone/>
              <a:defRPr sz="19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5D196A94-EE67-0344-8BEE-DE6E426DA596}" type="datetimeFigureOut">
              <a:rPr lang="en-US" smtClean="0"/>
              <a:t>1/15/20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269275404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2239" y="2638044"/>
            <a:ext cx="3288023"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3737" y="2638044"/>
            <a:ext cx="3290516"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D196A94-EE67-0344-8BEE-DE6E426DA596}" type="datetimeFigureOut">
              <a:rPr lang="en-US" smtClean="0"/>
              <a:t>1/15/20</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461205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02239" y="2313434"/>
            <a:ext cx="3288024"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2239" y="3143250"/>
            <a:ext cx="3288024"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753737" y="3143250"/>
            <a:ext cx="3290516"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4753737" y="2313434"/>
            <a:ext cx="3290516"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5D196A94-EE67-0344-8BEE-DE6E426DA596}" type="datetimeFigureOut">
              <a:rPr lang="en-US" smtClean="0"/>
              <a:t>1/15/20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186872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196A94-EE67-0344-8BEE-DE6E426DA596}" type="datetimeFigureOut">
              <a:rPr lang="en-US" smtClean="0"/>
              <a:t>1/15/20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4015468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196A94-EE67-0344-8BEE-DE6E426DA596}" type="datetimeFigureOut">
              <a:rPr lang="en-US" smtClean="0"/>
              <a:t>1/15/20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548228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703" y="2243829"/>
            <a:ext cx="3290594" cy="1141497"/>
          </a:xfrm>
          <a:solidFill>
            <a:srgbClr val="FFFFFF"/>
          </a:solidFill>
          <a:ln>
            <a:solidFill>
              <a:srgbClr val="404040"/>
            </a:solidFill>
          </a:ln>
        </p:spPr>
        <p:txBody>
          <a:bodyPr anchor="ctr" anchorCtr="1">
            <a:normAutofit/>
          </a:bodyPr>
          <a:lstStyle>
            <a:lvl1pPr>
              <a:defRPr sz="21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5052060" y="804672"/>
            <a:ext cx="361188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2965" y="3549918"/>
            <a:ext cx="284607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5D196A94-EE67-0344-8BEE-DE6E426DA596}" type="datetimeFigureOut">
              <a:rPr lang="en-US" smtClean="0"/>
              <a:t>1/15/20</a:t>
            </a:fld>
            <a:endParaRPr lang="en-US"/>
          </a:p>
        </p:txBody>
      </p:sp>
      <p:sp>
        <p:nvSpPr>
          <p:cNvPr id="10" name="Footer Placeholder 9"/>
          <p:cNvSpPr>
            <a:spLocks noGrp="1"/>
          </p:cNvSpPr>
          <p:nvPr>
            <p:ph type="ftr" sz="quarter" idx="11"/>
          </p:nvPr>
        </p:nvSpPr>
        <p:spPr>
          <a:xfrm>
            <a:off x="640703" y="6236208"/>
            <a:ext cx="3806398" cy="320040"/>
          </a:xfrm>
        </p:spPr>
        <p:txBody>
          <a:bodyPr>
            <a:normAutofit/>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1149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080" y="2243828"/>
            <a:ext cx="3291840" cy="1143000"/>
          </a:xfrm>
          <a:solidFill>
            <a:srgbClr val="FFFFFF"/>
          </a:solidFill>
          <a:ln>
            <a:solidFill>
              <a:srgbClr val="262626"/>
            </a:solidFill>
          </a:ln>
        </p:spPr>
        <p:txBody>
          <a:bodyPr anchor="ctr" anchorCtr="1">
            <a:noAutofit/>
          </a:bodyPr>
          <a:lstStyle>
            <a:lvl1pPr>
              <a:defRPr sz="21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572000" y="-42172"/>
            <a:ext cx="4576573"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2965" y="3549919"/>
            <a:ext cx="284607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5D196A94-EE67-0344-8BEE-DE6E426DA596}" type="datetimeFigureOut">
              <a:rPr lang="en-US" smtClean="0"/>
              <a:t>1/15/20</a:t>
            </a:fld>
            <a:endParaRPr lang="en-US"/>
          </a:p>
        </p:txBody>
      </p:sp>
      <p:sp>
        <p:nvSpPr>
          <p:cNvPr id="9" name="Footer Placeholder 8"/>
          <p:cNvSpPr>
            <a:spLocks noGrp="1"/>
          </p:cNvSpPr>
          <p:nvPr>
            <p:ph type="ftr" sz="quarter" idx="11"/>
          </p:nvPr>
        </p:nvSpPr>
        <p:spPr>
          <a:xfrm>
            <a:off x="640080" y="6236208"/>
            <a:ext cx="3803904" cy="320040"/>
          </a:xfrm>
        </p:spPr>
        <p:txBody>
          <a:bodyPr>
            <a:normAutofit/>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622597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78943" y="6238816"/>
            <a:ext cx="2065310" cy="323968"/>
          </a:xfrm>
          <a:prstGeom prst="rect">
            <a:avLst/>
          </a:prstGeom>
        </p:spPr>
        <p:txBody>
          <a:bodyPr vert="horz" lIns="91440" tIns="45720" rIns="91440" bIns="45720" rtlCol="0" anchor="ctr"/>
          <a:lstStyle>
            <a:lvl1pPr algn="r">
              <a:defRPr sz="1000">
                <a:solidFill>
                  <a:schemeClr val="tx1">
                    <a:alpha val="70000"/>
                  </a:schemeClr>
                </a:solidFill>
              </a:defRPr>
            </a:lvl1pPr>
          </a:lstStyle>
          <a:p>
            <a:fld id="{5D196A94-EE67-0344-8BEE-DE6E426DA596}" type="datetimeFigureOut">
              <a:rPr lang="en-US" smtClean="0"/>
              <a:t>1/15/20</a:t>
            </a:fld>
            <a:endParaRPr lang="en-US"/>
          </a:p>
        </p:txBody>
      </p:sp>
      <p:sp>
        <p:nvSpPr>
          <p:cNvPr id="5" name="Footer Placeholder 4"/>
          <p:cNvSpPr>
            <a:spLocks noGrp="1"/>
          </p:cNvSpPr>
          <p:nvPr>
            <p:ph type="ftr" sz="quarter" idx="3"/>
          </p:nvPr>
        </p:nvSpPr>
        <p:spPr>
          <a:xfrm>
            <a:off x="1102239" y="6236208"/>
            <a:ext cx="4556664"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8240112" y="6217920"/>
            <a:ext cx="365760" cy="365760"/>
          </a:xfrm>
          <a:prstGeom prst="ellipse">
            <a:avLst/>
          </a:prstGeom>
          <a:solidFill>
            <a:srgbClr val="1D1D1D">
              <a:alpha val="69804"/>
            </a:srgbClr>
          </a:solidFill>
        </p:spPr>
        <p:txBody>
          <a:bodyPr vert="horz" lIns="18288" tIns="45720" rIns="18288" bIns="45720" rtlCol="0" anchor="ctr">
            <a:noAutofit/>
          </a:bodyPr>
          <a:lstStyle>
            <a:lvl1pPr algn="ctr">
              <a:defRPr sz="1100" spc="0" baseline="0">
                <a:solidFill>
                  <a:srgbClr val="FFFFFF"/>
                </a:solidFill>
              </a:defRPr>
            </a:lvl1pPr>
          </a:lstStyle>
          <a:p>
            <a:fld id="{FE7274AB-49C9-3940-AD43-B23F22F0282B}" type="slidenum">
              <a:rPr lang="en-US" smtClean="0"/>
              <a:t>‹#›</a:t>
            </a:fld>
            <a:endParaRPr lang="en-US"/>
          </a:p>
        </p:txBody>
      </p:sp>
    </p:spTree>
    <p:extLst>
      <p:ext uri="{BB962C8B-B14F-4D97-AF65-F5344CB8AC3E}">
        <p14:creationId xmlns:p14="http://schemas.microsoft.com/office/powerpoint/2010/main" val="2984297035"/>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Lst>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511A8-75B3-2546-BC5E-72F1930901E0}"/>
              </a:ext>
            </a:extLst>
          </p:cNvPr>
          <p:cNvSpPr>
            <a:spLocks noGrp="1"/>
          </p:cNvSpPr>
          <p:nvPr>
            <p:ph type="ctrTitle"/>
          </p:nvPr>
        </p:nvSpPr>
        <p:spPr/>
        <p:txBody>
          <a:bodyPr/>
          <a:lstStyle/>
          <a:p>
            <a:r>
              <a:rPr lang="en-US" dirty="0"/>
              <a:t>Maternal mortality</a:t>
            </a:r>
          </a:p>
        </p:txBody>
      </p:sp>
      <p:sp>
        <p:nvSpPr>
          <p:cNvPr id="3" name="Subtitle 2">
            <a:extLst>
              <a:ext uri="{FF2B5EF4-FFF2-40B4-BE49-F238E27FC236}">
                <a16:creationId xmlns:a16="http://schemas.microsoft.com/office/drawing/2014/main" id="{546686EB-2459-6947-B012-8ACFCD1F7966}"/>
              </a:ext>
            </a:extLst>
          </p:cNvPr>
          <p:cNvSpPr>
            <a:spLocks noGrp="1"/>
          </p:cNvSpPr>
          <p:nvPr>
            <p:ph type="subTitle" idx="1"/>
          </p:nvPr>
        </p:nvSpPr>
        <p:spPr/>
        <p:txBody>
          <a:bodyPr/>
          <a:lstStyle/>
          <a:p>
            <a:r>
              <a:rPr lang="en-US" dirty="0"/>
              <a:t>Lynn </a:t>
            </a:r>
            <a:r>
              <a:rPr lang="en-US" dirty="0" err="1"/>
              <a:t>Eitelman</a:t>
            </a:r>
            <a:r>
              <a:rPr lang="en-US" dirty="0"/>
              <a:t>, Chelsea Scheetz, Carolyn West, Devin Wilson</a:t>
            </a:r>
          </a:p>
        </p:txBody>
      </p:sp>
    </p:spTree>
    <p:extLst>
      <p:ext uri="{BB962C8B-B14F-4D97-AF65-F5344CB8AC3E}">
        <p14:creationId xmlns:p14="http://schemas.microsoft.com/office/powerpoint/2010/main" val="4197136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95038-F2C6-814A-B434-DA23D1AC1BA6}"/>
              </a:ext>
            </a:extLst>
          </p:cNvPr>
          <p:cNvSpPr>
            <a:spLocks noGrp="1"/>
          </p:cNvSpPr>
          <p:nvPr>
            <p:ph type="title"/>
          </p:nvPr>
        </p:nvSpPr>
        <p:spPr>
          <a:xfrm>
            <a:off x="1606045" y="238296"/>
            <a:ext cx="5937755" cy="1188720"/>
          </a:xfrm>
        </p:spPr>
        <p:txBody>
          <a:bodyPr/>
          <a:lstStyle/>
          <a:p>
            <a:r>
              <a:rPr lang="en-US" dirty="0"/>
              <a:t>Decision tree</a:t>
            </a:r>
          </a:p>
        </p:txBody>
      </p:sp>
      <p:pic>
        <p:nvPicPr>
          <p:cNvPr id="5" name="Content Placeholder 4" descr="A close up of a piece of paper&#10;&#10;Description automatically generated">
            <a:extLst>
              <a:ext uri="{FF2B5EF4-FFF2-40B4-BE49-F238E27FC236}">
                <a16:creationId xmlns:a16="http://schemas.microsoft.com/office/drawing/2014/main" id="{ED0AD784-1A83-4CD9-BBB2-B6EBAE3D6013}"/>
              </a:ext>
            </a:extLst>
          </p:cNvPr>
          <p:cNvPicPr>
            <a:picLocks noGrp="1" noChangeAspect="1"/>
          </p:cNvPicPr>
          <p:nvPr>
            <p:ph idx="1"/>
          </p:nvPr>
        </p:nvPicPr>
        <p:blipFill>
          <a:blip r:embed="rId2"/>
          <a:stretch>
            <a:fillRect/>
          </a:stretch>
        </p:blipFill>
        <p:spPr>
          <a:xfrm>
            <a:off x="147154" y="1615159"/>
            <a:ext cx="8885751" cy="3401221"/>
          </a:xfrm>
        </p:spPr>
      </p:pic>
      <p:sp>
        <p:nvSpPr>
          <p:cNvPr id="7" name="TextBox 6">
            <a:extLst>
              <a:ext uri="{FF2B5EF4-FFF2-40B4-BE49-F238E27FC236}">
                <a16:creationId xmlns:a16="http://schemas.microsoft.com/office/drawing/2014/main" id="{72E99EC7-10AB-4B9A-AEB4-2E061A8F9F8C}"/>
              </a:ext>
            </a:extLst>
          </p:cNvPr>
          <p:cNvSpPr txBox="1"/>
          <p:nvPr/>
        </p:nvSpPr>
        <p:spPr>
          <a:xfrm>
            <a:off x="979274" y="5170207"/>
            <a:ext cx="7238288" cy="1754326"/>
          </a:xfrm>
          <a:prstGeom prst="rect">
            <a:avLst/>
          </a:prstGeom>
          <a:noFill/>
        </p:spPr>
        <p:txBody>
          <a:bodyPr wrap="square" rtlCol="0">
            <a:spAutoFit/>
          </a:bodyPr>
          <a:lstStyle/>
          <a:p>
            <a:pPr marL="285750" indent="-285750">
              <a:buFont typeface="Arial" panose="020B0604020202020204" pitchFamily="34" charset="0"/>
              <a:buChar char="•"/>
            </a:pPr>
            <a:r>
              <a:rPr lang="en-US" dirty="0"/>
              <a:t>Perfect train r</a:t>
            </a:r>
            <a:r>
              <a:rPr lang="en-US" baseline="30000" dirty="0"/>
              <a:t>2 </a:t>
            </a:r>
            <a:r>
              <a:rPr lang="en-US" dirty="0"/>
              <a:t> score of 1.0 </a:t>
            </a:r>
          </a:p>
          <a:p>
            <a:pPr marL="285750" indent="-285750">
              <a:buFont typeface="Arial" panose="020B0604020202020204" pitchFamily="34" charset="0"/>
              <a:buChar char="•"/>
            </a:pPr>
            <a:r>
              <a:rPr lang="en-US" dirty="0"/>
              <a:t>The model’s r</a:t>
            </a:r>
            <a:r>
              <a:rPr lang="en-US" baseline="30000" dirty="0"/>
              <a:t>2  </a:t>
            </a:r>
            <a:r>
              <a:rPr lang="en-US" dirty="0"/>
              <a:t>score is 0.97 and the MSE is 866.5</a:t>
            </a:r>
          </a:p>
          <a:p>
            <a:pPr marL="285750" indent="-285750">
              <a:buFont typeface="Arial" panose="020B0604020202020204" pitchFamily="34" charset="0"/>
              <a:buChar char="•"/>
            </a:pPr>
            <a:r>
              <a:rPr lang="en-US" dirty="0"/>
              <a:t>As typical for decision tree models, our model ended up overfitting</a:t>
            </a:r>
          </a:p>
          <a:p>
            <a:pPr marL="285750" indent="-285750">
              <a:buFont typeface="Arial" panose="020B0604020202020204" pitchFamily="34" charset="0"/>
              <a:buChar char="•"/>
            </a:pPr>
            <a:r>
              <a:rPr lang="en-US" dirty="0"/>
              <a:t>To help avoid overfitting, a </a:t>
            </a:r>
            <a:r>
              <a:rPr lang="en-US" dirty="0" err="1"/>
              <a:t>GridSearch</a:t>
            </a:r>
            <a:r>
              <a:rPr lang="en-US" dirty="0"/>
              <a:t> was conducted and it was determined that the best </a:t>
            </a:r>
            <a:r>
              <a:rPr lang="en-US" dirty="0" err="1"/>
              <a:t>max_depth</a:t>
            </a:r>
            <a:r>
              <a:rPr lang="en-US" dirty="0"/>
              <a:t> was 8</a:t>
            </a:r>
          </a:p>
          <a:p>
            <a:pPr marL="285750" indent="-285750">
              <a:buFont typeface="Arial" panose="020B0604020202020204" pitchFamily="34" charset="0"/>
              <a:buChar char="•"/>
            </a:pPr>
            <a:r>
              <a:rPr lang="en-US" dirty="0"/>
              <a:t>As you can see, the model was still hard to follow and complex</a:t>
            </a:r>
          </a:p>
        </p:txBody>
      </p:sp>
    </p:spTree>
    <p:extLst>
      <p:ext uri="{BB962C8B-B14F-4D97-AF65-F5344CB8AC3E}">
        <p14:creationId xmlns:p14="http://schemas.microsoft.com/office/powerpoint/2010/main" val="3980690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F942E-C2D8-1C4E-8F02-A70CCBFB30D6}"/>
              </a:ext>
            </a:extLst>
          </p:cNvPr>
          <p:cNvSpPr>
            <a:spLocks noGrp="1"/>
          </p:cNvSpPr>
          <p:nvPr>
            <p:ph type="title"/>
          </p:nvPr>
        </p:nvSpPr>
        <p:spPr>
          <a:xfrm>
            <a:off x="1606045" y="192904"/>
            <a:ext cx="5937755" cy="1188720"/>
          </a:xfrm>
        </p:spPr>
        <p:txBody>
          <a:bodyPr/>
          <a:lstStyle/>
          <a:p>
            <a:r>
              <a:rPr lang="en-US" dirty="0"/>
              <a:t>Random forest</a:t>
            </a:r>
          </a:p>
        </p:txBody>
      </p:sp>
      <p:pic>
        <p:nvPicPr>
          <p:cNvPr id="5" name="Content Placeholder 4">
            <a:extLst>
              <a:ext uri="{FF2B5EF4-FFF2-40B4-BE49-F238E27FC236}">
                <a16:creationId xmlns:a16="http://schemas.microsoft.com/office/drawing/2014/main" id="{74020907-79B9-4FA5-8280-54949336A7B2}"/>
              </a:ext>
            </a:extLst>
          </p:cNvPr>
          <p:cNvPicPr>
            <a:picLocks noGrp="1" noChangeAspect="1"/>
          </p:cNvPicPr>
          <p:nvPr>
            <p:ph idx="1"/>
          </p:nvPr>
        </p:nvPicPr>
        <p:blipFill>
          <a:blip r:embed="rId2"/>
          <a:stretch>
            <a:fillRect/>
          </a:stretch>
        </p:blipFill>
        <p:spPr>
          <a:xfrm>
            <a:off x="71363" y="1526795"/>
            <a:ext cx="9005525" cy="2969703"/>
          </a:xfrm>
        </p:spPr>
      </p:pic>
      <p:sp>
        <p:nvSpPr>
          <p:cNvPr id="6" name="TextBox 5">
            <a:extLst>
              <a:ext uri="{FF2B5EF4-FFF2-40B4-BE49-F238E27FC236}">
                <a16:creationId xmlns:a16="http://schemas.microsoft.com/office/drawing/2014/main" id="{7B88B3A2-465C-4046-B11B-40BDD9F2028E}"/>
              </a:ext>
            </a:extLst>
          </p:cNvPr>
          <p:cNvSpPr txBox="1"/>
          <p:nvPr/>
        </p:nvSpPr>
        <p:spPr>
          <a:xfrm>
            <a:off x="1593909" y="4521666"/>
            <a:ext cx="5780014" cy="2862322"/>
          </a:xfrm>
          <a:prstGeom prst="rect">
            <a:avLst/>
          </a:prstGeom>
          <a:noFill/>
        </p:spPr>
        <p:txBody>
          <a:bodyPr wrap="square" rtlCol="0">
            <a:spAutoFit/>
          </a:bodyPr>
          <a:lstStyle/>
          <a:p>
            <a:pPr marL="285750" indent="-285750">
              <a:buFont typeface="Arial" panose="020B0604020202020204" pitchFamily="34" charset="0"/>
              <a:buChar char="•"/>
            </a:pPr>
            <a:r>
              <a:rPr lang="en-US" dirty="0"/>
              <a:t>Initial r</a:t>
            </a:r>
            <a:r>
              <a:rPr lang="en-US" baseline="30000" dirty="0"/>
              <a:t>2 </a:t>
            </a:r>
            <a:r>
              <a:rPr lang="en-US" dirty="0"/>
              <a:t> score of 0.91</a:t>
            </a:r>
          </a:p>
          <a:p>
            <a:pPr marL="285750" indent="-285750">
              <a:buFont typeface="Arial" panose="020B0604020202020204" pitchFamily="34" charset="0"/>
              <a:buChar char="•"/>
            </a:pPr>
            <a:r>
              <a:rPr lang="en-US" dirty="0"/>
              <a:t>To determine the best parameters, a </a:t>
            </a:r>
            <a:r>
              <a:rPr lang="en-US" dirty="0" err="1"/>
              <a:t>GridSearch</a:t>
            </a:r>
            <a:r>
              <a:rPr lang="en-US" dirty="0"/>
              <a:t> was conducted and it was determined that the best </a:t>
            </a:r>
            <a:r>
              <a:rPr lang="en-US" dirty="0" err="1"/>
              <a:t>max_depth</a:t>
            </a:r>
            <a:r>
              <a:rPr lang="en-US" dirty="0"/>
              <a:t> was 5 and the best </a:t>
            </a:r>
            <a:r>
              <a:rPr lang="en-US" dirty="0" err="1"/>
              <a:t>n_estimators</a:t>
            </a:r>
            <a:r>
              <a:rPr lang="en-US" dirty="0"/>
              <a:t> was 2, meaning just 2 trees</a:t>
            </a:r>
          </a:p>
          <a:p>
            <a:pPr marL="285750" indent="-285750">
              <a:buFont typeface="Arial" panose="020B0604020202020204" pitchFamily="34" charset="0"/>
              <a:buChar char="•"/>
            </a:pPr>
            <a:r>
              <a:rPr lang="en-US" dirty="0"/>
              <a:t>The model was a decent fit with r</a:t>
            </a:r>
            <a:r>
              <a:rPr lang="en-US" baseline="30000" dirty="0"/>
              <a:t>2</a:t>
            </a:r>
            <a:r>
              <a:rPr lang="en-US" dirty="0"/>
              <a:t> of 0.97 and a MSE of 840.00.</a:t>
            </a:r>
          </a:p>
          <a:p>
            <a:pPr marL="285750" indent="-285750">
              <a:buFont typeface="Arial" panose="020B0604020202020204" pitchFamily="34" charset="0"/>
              <a:buChar char="•"/>
            </a:pPr>
            <a:r>
              <a:rPr lang="en-US" dirty="0"/>
              <a:t>High MSE due to the size of our dataset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2084517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E0A5E-EB02-F549-A6A9-9FE4DDF3705A}"/>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38DA34C4-0C60-274B-8142-0A87AA2FB6BC}"/>
              </a:ext>
            </a:extLst>
          </p:cNvPr>
          <p:cNvSpPr>
            <a:spLocks noGrp="1"/>
          </p:cNvSpPr>
          <p:nvPr>
            <p:ph idx="1"/>
          </p:nvPr>
        </p:nvSpPr>
        <p:spPr/>
        <p:txBody>
          <a:bodyPr/>
          <a:lstStyle/>
          <a:p>
            <a:r>
              <a:rPr lang="en-US" dirty="0"/>
              <a:t>Data limitations – multiple series of data related to health services were available in the database, but the data was not complete enough to be used in our model. Examples include access to clean water and births attended by health care professionals</a:t>
            </a:r>
          </a:p>
          <a:p>
            <a:r>
              <a:rPr lang="en-US" dirty="0"/>
              <a:t>Further analysis based on region – with additional time we would look into fitting models based on region</a:t>
            </a:r>
          </a:p>
        </p:txBody>
      </p:sp>
    </p:spTree>
    <p:extLst>
      <p:ext uri="{BB962C8B-B14F-4D97-AF65-F5344CB8AC3E}">
        <p14:creationId xmlns:p14="http://schemas.microsoft.com/office/powerpoint/2010/main" val="16248795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FB7CF-A836-0943-A580-C7A122455849}"/>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60B6C37-A581-8D45-9CA3-FD88479838D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87109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D27FC-E563-E347-B859-D5B93BD36956}"/>
              </a:ext>
            </a:extLst>
          </p:cNvPr>
          <p:cNvSpPr>
            <a:spLocks noGrp="1"/>
          </p:cNvSpPr>
          <p:nvPr>
            <p:ph type="title"/>
          </p:nvPr>
        </p:nvSpPr>
        <p:spPr/>
        <p:txBody>
          <a:bodyPr/>
          <a:lstStyle/>
          <a:p>
            <a:r>
              <a:rPr lang="en-US" dirty="0"/>
              <a:t>Our data</a:t>
            </a:r>
          </a:p>
        </p:txBody>
      </p:sp>
      <p:sp>
        <p:nvSpPr>
          <p:cNvPr id="3" name="Content Placeholder 2">
            <a:extLst>
              <a:ext uri="{FF2B5EF4-FFF2-40B4-BE49-F238E27FC236}">
                <a16:creationId xmlns:a16="http://schemas.microsoft.com/office/drawing/2014/main" id="{8FDA7E2C-6204-9F4A-AE69-146F5931563F}"/>
              </a:ext>
            </a:extLst>
          </p:cNvPr>
          <p:cNvSpPr>
            <a:spLocks noGrp="1"/>
          </p:cNvSpPr>
          <p:nvPr>
            <p:ph idx="1"/>
          </p:nvPr>
        </p:nvSpPr>
        <p:spPr/>
        <p:txBody>
          <a:bodyPr/>
          <a:lstStyle/>
          <a:p>
            <a:r>
              <a:rPr lang="en-US" dirty="0"/>
              <a:t>Our goal is to explore the driving factors for maternal mortality and predict mortality based on machine learning algorithms</a:t>
            </a:r>
          </a:p>
          <a:p>
            <a:r>
              <a:rPr lang="en-US" dirty="0"/>
              <a:t>Data sourced from the World Bank - World Development Indicators &amp; Health Nutrition and Population Statistics</a:t>
            </a:r>
          </a:p>
          <a:p>
            <a:pPr lvl="1"/>
            <a:r>
              <a:rPr lang="en-US" dirty="0"/>
              <a:t>1800 data series available</a:t>
            </a:r>
          </a:p>
          <a:p>
            <a:pPr lvl="1"/>
            <a:r>
              <a:rPr lang="en-US" dirty="0"/>
              <a:t>We narrowed to 6 series</a:t>
            </a:r>
          </a:p>
        </p:txBody>
      </p:sp>
    </p:spTree>
    <p:extLst>
      <p:ext uri="{BB962C8B-B14F-4D97-AF65-F5344CB8AC3E}">
        <p14:creationId xmlns:p14="http://schemas.microsoft.com/office/powerpoint/2010/main" val="681851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1E1D2-8006-CD41-A8C2-A78E82FBC5F8}"/>
              </a:ext>
            </a:extLst>
          </p:cNvPr>
          <p:cNvSpPr>
            <a:spLocks noGrp="1"/>
          </p:cNvSpPr>
          <p:nvPr>
            <p:ph type="title"/>
          </p:nvPr>
        </p:nvSpPr>
        <p:spPr/>
        <p:txBody>
          <a:bodyPr/>
          <a:lstStyle/>
          <a:p>
            <a:r>
              <a:rPr lang="en-US" dirty="0"/>
              <a:t>Data series</a:t>
            </a:r>
          </a:p>
        </p:txBody>
      </p:sp>
      <p:sp>
        <p:nvSpPr>
          <p:cNvPr id="3" name="Content Placeholder 2">
            <a:extLst>
              <a:ext uri="{FF2B5EF4-FFF2-40B4-BE49-F238E27FC236}">
                <a16:creationId xmlns:a16="http://schemas.microsoft.com/office/drawing/2014/main" id="{3CD35E77-15C4-194E-BD7F-8423945256EA}"/>
              </a:ext>
            </a:extLst>
          </p:cNvPr>
          <p:cNvSpPr>
            <a:spLocks noGrp="1"/>
          </p:cNvSpPr>
          <p:nvPr>
            <p:ph idx="1"/>
          </p:nvPr>
        </p:nvSpPr>
        <p:spPr/>
        <p:txBody>
          <a:bodyPr>
            <a:normAutofit/>
          </a:bodyPr>
          <a:lstStyle/>
          <a:p>
            <a:r>
              <a:rPr lang="en-US" dirty="0"/>
              <a:t>Maternal mortality ratio (deaths per 100,000 live births)</a:t>
            </a:r>
          </a:p>
          <a:p>
            <a:r>
              <a:rPr lang="en-US" dirty="0"/>
              <a:t>Domestic general government health expenditure (% of GDP)</a:t>
            </a:r>
          </a:p>
          <a:p>
            <a:r>
              <a:rPr lang="en-US" dirty="0"/>
              <a:t>Domestic private health expenditure (% of current health expenditure)</a:t>
            </a:r>
          </a:p>
          <a:p>
            <a:r>
              <a:rPr lang="en-US" dirty="0"/>
              <a:t>GDP per capita (international-$)</a:t>
            </a:r>
          </a:p>
          <a:p>
            <a:r>
              <a:rPr lang="en-US" dirty="0"/>
              <a:t>Lifetime risk of maternal death (%) - probability that a 15-year-old female will die eventually from a maternal cause assuming current levels of fertility and mortality</a:t>
            </a:r>
          </a:p>
        </p:txBody>
      </p:sp>
    </p:spTree>
    <p:extLst>
      <p:ext uri="{BB962C8B-B14F-4D97-AF65-F5344CB8AC3E}">
        <p14:creationId xmlns:p14="http://schemas.microsoft.com/office/powerpoint/2010/main" val="3484575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22945-4A2F-3741-BCF4-D817615118C0}"/>
              </a:ext>
            </a:extLst>
          </p:cNvPr>
          <p:cNvSpPr>
            <a:spLocks noGrp="1"/>
          </p:cNvSpPr>
          <p:nvPr>
            <p:ph type="title"/>
          </p:nvPr>
        </p:nvSpPr>
        <p:spPr/>
        <p:txBody>
          <a:bodyPr/>
          <a:lstStyle/>
          <a:p>
            <a:r>
              <a:rPr lang="en-US" dirty="0"/>
              <a:t>Lifetime risk of maternal death</a:t>
            </a:r>
          </a:p>
        </p:txBody>
      </p:sp>
      <p:pic>
        <p:nvPicPr>
          <p:cNvPr id="5" name="Picture 4">
            <a:extLst>
              <a:ext uri="{FF2B5EF4-FFF2-40B4-BE49-F238E27FC236}">
                <a16:creationId xmlns:a16="http://schemas.microsoft.com/office/drawing/2014/main" id="{BFB6709E-7DE1-D44D-A579-6FB2A7493649}"/>
              </a:ext>
            </a:extLst>
          </p:cNvPr>
          <p:cNvPicPr>
            <a:picLocks noChangeAspect="1"/>
          </p:cNvPicPr>
          <p:nvPr/>
        </p:nvPicPr>
        <p:blipFill>
          <a:blip r:embed="rId2"/>
          <a:stretch>
            <a:fillRect/>
          </a:stretch>
        </p:blipFill>
        <p:spPr>
          <a:xfrm>
            <a:off x="361355" y="2269524"/>
            <a:ext cx="8421291" cy="4477517"/>
          </a:xfrm>
          <a:prstGeom prst="rect">
            <a:avLst/>
          </a:prstGeom>
        </p:spPr>
      </p:pic>
    </p:spTree>
    <p:extLst>
      <p:ext uri="{BB962C8B-B14F-4D97-AF65-F5344CB8AC3E}">
        <p14:creationId xmlns:p14="http://schemas.microsoft.com/office/powerpoint/2010/main" val="1176961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CDCF9-AB34-4746-8A88-D00E6781C134}"/>
              </a:ext>
            </a:extLst>
          </p:cNvPr>
          <p:cNvSpPr>
            <a:spLocks noGrp="1"/>
          </p:cNvSpPr>
          <p:nvPr>
            <p:ph type="title"/>
          </p:nvPr>
        </p:nvSpPr>
        <p:spPr/>
        <p:txBody>
          <a:bodyPr/>
          <a:lstStyle/>
          <a:p>
            <a:r>
              <a:rPr lang="en-US" dirty="0"/>
              <a:t>Health care expenditures</a:t>
            </a:r>
          </a:p>
        </p:txBody>
      </p:sp>
      <p:pic>
        <p:nvPicPr>
          <p:cNvPr id="4" name="Picture 3">
            <a:extLst>
              <a:ext uri="{FF2B5EF4-FFF2-40B4-BE49-F238E27FC236}">
                <a16:creationId xmlns:a16="http://schemas.microsoft.com/office/drawing/2014/main" id="{B29D50FF-48AC-924A-9A63-CFA5B40C157C}"/>
              </a:ext>
            </a:extLst>
          </p:cNvPr>
          <p:cNvPicPr>
            <a:picLocks noChangeAspect="1"/>
          </p:cNvPicPr>
          <p:nvPr/>
        </p:nvPicPr>
        <p:blipFill>
          <a:blip r:embed="rId2"/>
          <a:stretch>
            <a:fillRect/>
          </a:stretch>
        </p:blipFill>
        <p:spPr>
          <a:xfrm>
            <a:off x="159054" y="2423959"/>
            <a:ext cx="8825893" cy="4020384"/>
          </a:xfrm>
          <a:prstGeom prst="rect">
            <a:avLst/>
          </a:prstGeom>
        </p:spPr>
      </p:pic>
    </p:spTree>
    <p:extLst>
      <p:ext uri="{BB962C8B-B14F-4D97-AF65-F5344CB8AC3E}">
        <p14:creationId xmlns:p14="http://schemas.microsoft.com/office/powerpoint/2010/main" val="921607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951E6-DF1E-0047-ACF1-32F2AEEA0EAA}"/>
              </a:ext>
            </a:extLst>
          </p:cNvPr>
          <p:cNvSpPr>
            <a:spLocks noGrp="1"/>
          </p:cNvSpPr>
          <p:nvPr>
            <p:ph type="title"/>
          </p:nvPr>
        </p:nvSpPr>
        <p:spPr/>
        <p:txBody>
          <a:bodyPr/>
          <a:lstStyle/>
          <a:p>
            <a:r>
              <a:rPr lang="en-US" dirty="0"/>
              <a:t>Mortality &amp; government spending</a:t>
            </a:r>
          </a:p>
        </p:txBody>
      </p:sp>
      <p:pic>
        <p:nvPicPr>
          <p:cNvPr id="4" name="Picture 3">
            <a:extLst>
              <a:ext uri="{FF2B5EF4-FFF2-40B4-BE49-F238E27FC236}">
                <a16:creationId xmlns:a16="http://schemas.microsoft.com/office/drawing/2014/main" id="{2196E3C7-FC32-834B-BA2F-45D4B3B28F32}"/>
              </a:ext>
            </a:extLst>
          </p:cNvPr>
          <p:cNvPicPr>
            <a:picLocks noChangeAspect="1"/>
          </p:cNvPicPr>
          <p:nvPr/>
        </p:nvPicPr>
        <p:blipFill>
          <a:blip r:embed="rId2"/>
          <a:stretch>
            <a:fillRect/>
          </a:stretch>
        </p:blipFill>
        <p:spPr>
          <a:xfrm>
            <a:off x="151190" y="2583545"/>
            <a:ext cx="8841620" cy="3701143"/>
          </a:xfrm>
          <a:prstGeom prst="rect">
            <a:avLst/>
          </a:prstGeom>
        </p:spPr>
      </p:pic>
    </p:spTree>
    <p:extLst>
      <p:ext uri="{BB962C8B-B14F-4D97-AF65-F5344CB8AC3E}">
        <p14:creationId xmlns:p14="http://schemas.microsoft.com/office/powerpoint/2010/main" val="992245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1C988-ED2C-0D47-87CD-CC262D87A1FA}"/>
              </a:ext>
            </a:extLst>
          </p:cNvPr>
          <p:cNvSpPr>
            <a:spLocks noGrp="1"/>
          </p:cNvSpPr>
          <p:nvPr>
            <p:ph type="title"/>
          </p:nvPr>
        </p:nvSpPr>
        <p:spPr/>
        <p:txBody>
          <a:bodyPr/>
          <a:lstStyle/>
          <a:p>
            <a:r>
              <a:rPr lang="en-US" dirty="0"/>
              <a:t>Data cleanup</a:t>
            </a:r>
          </a:p>
        </p:txBody>
      </p:sp>
      <p:sp>
        <p:nvSpPr>
          <p:cNvPr id="3" name="Content Placeholder 2">
            <a:extLst>
              <a:ext uri="{FF2B5EF4-FFF2-40B4-BE49-F238E27FC236}">
                <a16:creationId xmlns:a16="http://schemas.microsoft.com/office/drawing/2014/main" id="{9DF6465D-4FA2-544A-A3CD-42A260AB144A}"/>
              </a:ext>
            </a:extLst>
          </p:cNvPr>
          <p:cNvSpPr>
            <a:spLocks noGrp="1"/>
          </p:cNvSpPr>
          <p:nvPr>
            <p:ph idx="1"/>
          </p:nvPr>
        </p:nvSpPr>
        <p:spPr/>
        <p:txBody>
          <a:bodyPr/>
          <a:lstStyle/>
          <a:p>
            <a:r>
              <a:rPr lang="en-US" dirty="0"/>
              <a:t>The series could not all be pulled at once from the World Bank, so there was manual data manipulation to create a single data set</a:t>
            </a:r>
          </a:p>
          <a:p>
            <a:r>
              <a:rPr lang="en-US" dirty="0"/>
              <a:t>The data available for each series varied in the consistency of collection geographically and over time</a:t>
            </a:r>
          </a:p>
          <a:p>
            <a:r>
              <a:rPr lang="en-US" dirty="0"/>
              <a:t>We decided to narrow the scope of the data we used to 2000-2015 and to use aggregated regions instead of countries</a:t>
            </a:r>
          </a:p>
          <a:p>
            <a:endParaRPr lang="en-US" dirty="0"/>
          </a:p>
        </p:txBody>
      </p:sp>
    </p:spTree>
    <p:extLst>
      <p:ext uri="{BB962C8B-B14F-4D97-AF65-F5344CB8AC3E}">
        <p14:creationId xmlns:p14="http://schemas.microsoft.com/office/powerpoint/2010/main" val="3989774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C8D07-27B4-214E-BFA4-1B15EFAF2463}"/>
              </a:ext>
            </a:extLst>
          </p:cNvPr>
          <p:cNvSpPr>
            <a:spLocks noGrp="1"/>
          </p:cNvSpPr>
          <p:nvPr>
            <p:ph type="title"/>
          </p:nvPr>
        </p:nvSpPr>
        <p:spPr/>
        <p:txBody>
          <a:bodyPr/>
          <a:lstStyle/>
          <a:p>
            <a:r>
              <a:rPr lang="en-US" dirty="0"/>
              <a:t>Regressions</a:t>
            </a:r>
          </a:p>
        </p:txBody>
      </p:sp>
      <p:sp>
        <p:nvSpPr>
          <p:cNvPr id="3" name="Content Placeholder 2">
            <a:extLst>
              <a:ext uri="{FF2B5EF4-FFF2-40B4-BE49-F238E27FC236}">
                <a16:creationId xmlns:a16="http://schemas.microsoft.com/office/drawing/2014/main" id="{1F744D59-9241-2E4C-A75B-7401B22FF24C}"/>
              </a:ext>
            </a:extLst>
          </p:cNvPr>
          <p:cNvSpPr>
            <a:spLocks noGrp="1"/>
          </p:cNvSpPr>
          <p:nvPr>
            <p:ph idx="1"/>
          </p:nvPr>
        </p:nvSpPr>
        <p:spPr/>
        <p:txBody>
          <a:bodyPr/>
          <a:lstStyle/>
          <a:p>
            <a:r>
              <a:rPr lang="en-US" dirty="0"/>
              <a:t>We explored linear, decision tree, and random forest models</a:t>
            </a:r>
          </a:p>
          <a:p>
            <a:r>
              <a:rPr lang="en-US" dirty="0"/>
              <a:t>We used years to split our test and train data. We trained using 2000-2010 and tested on 2011-2015 data.</a:t>
            </a:r>
          </a:p>
        </p:txBody>
      </p:sp>
    </p:spTree>
    <p:extLst>
      <p:ext uri="{BB962C8B-B14F-4D97-AF65-F5344CB8AC3E}">
        <p14:creationId xmlns:p14="http://schemas.microsoft.com/office/powerpoint/2010/main" val="3420811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E8A26-AF02-7B48-A2E9-78B6963472E9}"/>
              </a:ext>
            </a:extLst>
          </p:cNvPr>
          <p:cNvSpPr>
            <a:spLocks noGrp="1"/>
          </p:cNvSpPr>
          <p:nvPr>
            <p:ph type="title"/>
          </p:nvPr>
        </p:nvSpPr>
        <p:spPr/>
        <p:txBody>
          <a:bodyPr/>
          <a:lstStyle/>
          <a:p>
            <a:r>
              <a:rPr lang="en-US" dirty="0"/>
              <a:t>Linear Regression</a:t>
            </a:r>
          </a:p>
        </p:txBody>
      </p:sp>
      <p:sp>
        <p:nvSpPr>
          <p:cNvPr id="3" name="Content Placeholder 2">
            <a:extLst>
              <a:ext uri="{FF2B5EF4-FFF2-40B4-BE49-F238E27FC236}">
                <a16:creationId xmlns:a16="http://schemas.microsoft.com/office/drawing/2014/main" id="{53F0D325-804C-7845-A8D9-5A3D1E60D8C8}"/>
              </a:ext>
            </a:extLst>
          </p:cNvPr>
          <p:cNvSpPr>
            <a:spLocks noGrp="1"/>
          </p:cNvSpPr>
          <p:nvPr>
            <p:ph idx="1"/>
          </p:nvPr>
        </p:nvSpPr>
        <p:spPr/>
        <p:txBody>
          <a:bodyPr/>
          <a:lstStyle/>
          <a:p>
            <a:r>
              <a:rPr lang="en-US" dirty="0"/>
              <a:t>The model was a good fit with r</a:t>
            </a:r>
            <a:r>
              <a:rPr lang="en-US" baseline="30000" dirty="0"/>
              <a:t>2</a:t>
            </a:r>
            <a:r>
              <a:rPr lang="en-US" dirty="0"/>
              <a:t> of 0.99 and a MSE of 230.58</a:t>
            </a:r>
          </a:p>
          <a:p>
            <a:r>
              <a:rPr lang="en-US" dirty="0"/>
              <a:t>This is reasonable outcome since many of the features are correlated</a:t>
            </a:r>
          </a:p>
        </p:txBody>
      </p:sp>
    </p:spTree>
    <p:extLst>
      <p:ext uri="{BB962C8B-B14F-4D97-AF65-F5344CB8AC3E}">
        <p14:creationId xmlns:p14="http://schemas.microsoft.com/office/powerpoint/2010/main" val="304714280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251</TotalTime>
  <Words>458</Words>
  <Application>Microsoft Macintosh PowerPoint</Application>
  <PresentationFormat>On-screen Show (4:3)</PresentationFormat>
  <Paragraphs>41</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Gill Sans MT</vt:lpstr>
      <vt:lpstr>Parcel</vt:lpstr>
      <vt:lpstr>Maternal mortality</vt:lpstr>
      <vt:lpstr>Our data</vt:lpstr>
      <vt:lpstr>Data series</vt:lpstr>
      <vt:lpstr>Lifetime risk of maternal death</vt:lpstr>
      <vt:lpstr>Health care expenditures</vt:lpstr>
      <vt:lpstr>Mortality &amp; government spending</vt:lpstr>
      <vt:lpstr>Data cleanup</vt:lpstr>
      <vt:lpstr>Regressions</vt:lpstr>
      <vt:lpstr>Linear Regression</vt:lpstr>
      <vt:lpstr>Decision tree</vt:lpstr>
      <vt:lpstr>Random forest</vt:lpstr>
      <vt:lpstr>Next steps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Maternal mortality</dc:title>
  <dc:creator>Carolyn West</dc:creator>
  <cp:lastModifiedBy>Carolyn West</cp:lastModifiedBy>
  <cp:revision>21</cp:revision>
  <dcterms:created xsi:type="dcterms:W3CDTF">2020-01-09T00:43:34Z</dcterms:created>
  <dcterms:modified xsi:type="dcterms:W3CDTF">2020-01-15T22:03:40Z</dcterms:modified>
</cp:coreProperties>
</file>

<file path=docProps/thumbnail.jpeg>
</file>